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7" r:id="rId3"/>
    <p:sldId id="257" r:id="rId4"/>
    <p:sldId id="270" r:id="rId5"/>
    <p:sldId id="258" r:id="rId6"/>
    <p:sldId id="262" r:id="rId7"/>
    <p:sldId id="263" r:id="rId8"/>
    <p:sldId id="259" r:id="rId9"/>
    <p:sldId id="260" r:id="rId10"/>
    <p:sldId id="261" r:id="rId11"/>
    <p:sldId id="265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84" y="4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D3A4A-E63C-5B49-9EA4-2AA44AFDC58C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3E82-E90F-4A47-98A5-E694465FB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5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2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3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CFF9-0866-4367-959E-F503D74CD17B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16D7-24E3-439B-885C-1E783643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8A752C-2045-49ED-A0F5-2BA71029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0058400" cy="215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FDC1-10DD-407B-9B87-CEA370CE4125}"/>
              </a:ext>
            </a:extLst>
          </p:cNvPr>
          <p:cNvSpPr txBox="1"/>
          <p:nvPr/>
        </p:nvSpPr>
        <p:spPr>
          <a:xfrm>
            <a:off x="276446" y="2094614"/>
            <a:ext cx="95055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Read through the syllabus and then answer the following questions on the response sheet: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What </a:t>
            </a:r>
            <a:r>
              <a:rPr lang="en-US" sz="2800" dirty="0" smtClean="0">
                <a:latin typeface="Century Gothic" panose="020B0502020202020204" pitchFamily="34" charset="0"/>
              </a:rPr>
              <a:t>are the class behavior expectations?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What should you do if you are absent and miss a day of class?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What </a:t>
            </a:r>
            <a:r>
              <a:rPr lang="en-US" sz="2800" dirty="0" smtClean="0">
                <a:latin typeface="Century Gothic" panose="020B0502020202020204" pitchFamily="34" charset="0"/>
              </a:rPr>
              <a:t>is the cell phone and ear bud policy?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entury Gothic" panose="020B0502020202020204" pitchFamily="34" charset="0"/>
              </a:rPr>
              <a:t>Why is food not allowed in our science classroom?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entury Gothic" panose="020B0502020202020204" pitchFamily="34" charset="0"/>
              </a:rPr>
              <a:t>What is your teacher’s science website?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Century Gothic" panose="020B0502020202020204" pitchFamily="34" charset="0"/>
              </a:rPr>
              <a:t>What is considered cheating? What is the consequence for cheating?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**WHEN </a:t>
            </a:r>
            <a:r>
              <a:rPr lang="en-US" sz="2000" b="1" dirty="0">
                <a:latin typeface="Century Gothic" panose="020B0502020202020204" pitchFamily="34" charset="0"/>
              </a:rPr>
              <a:t>FINISHED, </a:t>
            </a:r>
            <a:r>
              <a:rPr lang="en-US" sz="2000" dirty="0">
                <a:latin typeface="Century Gothic" panose="020B0502020202020204" pitchFamily="34" charset="0"/>
              </a:rPr>
              <a:t>discuss with your group members: What do you think is the most important thing to remember from the syllabus?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27EE63-F526-47EF-8375-8427E095001D}"/>
              </a:ext>
            </a:extLst>
          </p:cNvPr>
          <p:cNvSpPr txBox="1"/>
          <p:nvPr/>
        </p:nvSpPr>
        <p:spPr>
          <a:xfrm>
            <a:off x="5799310" y="667220"/>
            <a:ext cx="34183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70029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769584-47D7-41F0-984B-1F6F762C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29"/>
            <a:ext cx="10058400" cy="215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FA67C2-D1A4-4734-A4D1-C5654B36FEBC}"/>
              </a:ext>
            </a:extLst>
          </p:cNvPr>
          <p:cNvSpPr txBox="1"/>
          <p:nvPr/>
        </p:nvSpPr>
        <p:spPr>
          <a:xfrm>
            <a:off x="5706945" y="761347"/>
            <a:ext cx="449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Pre-Assessment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B069E1-9B55-42BD-9E24-05234F3FFA50}"/>
              </a:ext>
            </a:extLst>
          </p:cNvPr>
          <p:cNvSpPr/>
          <p:nvPr/>
        </p:nvSpPr>
        <p:spPr>
          <a:xfrm>
            <a:off x="88901" y="1993900"/>
            <a:ext cx="9779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FIRST, </a:t>
            </a:r>
            <a:r>
              <a:rPr lang="en-US" sz="2800" dirty="0">
                <a:latin typeface="Century Gothic" panose="020B0502020202020204" pitchFamily="34" charset="0"/>
              </a:rPr>
              <a:t>Join Google Classroom with the code for your class period</a:t>
            </a:r>
            <a:r>
              <a:rPr lang="en-US" sz="2800" dirty="0" smtClean="0">
                <a:latin typeface="Century Gothic" panose="020B0502020202020204" pitchFamily="34" charset="0"/>
              </a:rPr>
              <a:t>:</a:t>
            </a:r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500" b="1" dirty="0">
                <a:latin typeface="Century Gothic" panose="020B0502020202020204" pitchFamily="34" charset="0"/>
              </a:rPr>
              <a:t>1</a:t>
            </a:r>
            <a:r>
              <a:rPr lang="en-US" sz="2500" b="1" baseline="30000" dirty="0">
                <a:latin typeface="Century Gothic" panose="020B0502020202020204" pitchFamily="34" charset="0"/>
              </a:rPr>
              <a:t>st</a:t>
            </a:r>
            <a:r>
              <a:rPr lang="en-US" sz="2500" b="1" dirty="0">
                <a:latin typeface="Century Gothic" panose="020B0502020202020204" pitchFamily="34" charset="0"/>
              </a:rPr>
              <a:t> Period: 1jfrjm	</a:t>
            </a:r>
            <a:r>
              <a:rPr lang="en-US" sz="2500" b="1" dirty="0" smtClean="0">
                <a:latin typeface="Century Gothic" panose="020B0502020202020204" pitchFamily="34" charset="0"/>
              </a:rPr>
              <a:t>	2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nd</a:t>
            </a:r>
            <a:r>
              <a:rPr lang="en-US" sz="2500" b="1" dirty="0" smtClean="0">
                <a:latin typeface="Century Gothic" panose="020B0502020202020204" pitchFamily="34" charset="0"/>
              </a:rPr>
              <a:t> </a:t>
            </a:r>
            <a:r>
              <a:rPr lang="en-US" sz="2500" b="1" dirty="0">
                <a:latin typeface="Century Gothic" panose="020B0502020202020204" pitchFamily="34" charset="0"/>
              </a:rPr>
              <a:t>Period: qljgf0u	</a:t>
            </a:r>
            <a:r>
              <a:rPr lang="en-US" sz="2500" b="1" dirty="0" smtClean="0">
                <a:latin typeface="Century Gothic" panose="020B0502020202020204" pitchFamily="34" charset="0"/>
              </a:rPr>
              <a:t>	3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2500" b="1" dirty="0" smtClean="0">
                <a:latin typeface="Century Gothic" panose="020B0502020202020204" pitchFamily="34" charset="0"/>
              </a:rPr>
              <a:t> </a:t>
            </a:r>
            <a:r>
              <a:rPr lang="en-US" sz="2500" b="1" dirty="0">
                <a:latin typeface="Century Gothic" panose="020B0502020202020204" pitchFamily="34" charset="0"/>
              </a:rPr>
              <a:t>Period: fkq3gkm</a:t>
            </a:r>
          </a:p>
          <a:p>
            <a:endParaRPr lang="en-US" sz="2500" b="1" dirty="0">
              <a:latin typeface="Century Gothic" panose="020B0502020202020204" pitchFamily="34" charset="0"/>
            </a:endParaRPr>
          </a:p>
          <a:p>
            <a:r>
              <a:rPr lang="en-US" sz="2500" b="1" dirty="0">
                <a:latin typeface="Century Gothic" panose="020B0502020202020204" pitchFamily="34" charset="0"/>
              </a:rPr>
              <a:t>		4</a:t>
            </a:r>
            <a:r>
              <a:rPr lang="en-US" sz="2500" b="1" baseline="30000" dirty="0">
                <a:latin typeface="Century Gothic" panose="020B0502020202020204" pitchFamily="34" charset="0"/>
              </a:rPr>
              <a:t>th</a:t>
            </a:r>
            <a:r>
              <a:rPr lang="en-US" sz="2500" b="1" dirty="0">
                <a:latin typeface="Century Gothic" panose="020B0502020202020204" pitchFamily="34" charset="0"/>
              </a:rPr>
              <a:t> Period: wq43oye		6</a:t>
            </a:r>
            <a:r>
              <a:rPr lang="en-US" sz="2500" b="1" baseline="30000" dirty="0">
                <a:latin typeface="Century Gothic" panose="020B0502020202020204" pitchFamily="34" charset="0"/>
              </a:rPr>
              <a:t>th</a:t>
            </a:r>
            <a:r>
              <a:rPr lang="en-US" sz="2500" b="1" dirty="0">
                <a:latin typeface="Century Gothic" panose="020B0502020202020204" pitchFamily="34" charset="0"/>
              </a:rPr>
              <a:t> Period: evk3qsj</a:t>
            </a:r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THEN, 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go to the “</a:t>
            </a:r>
            <a:r>
              <a:rPr lang="en-US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Science Pre-Assessment” 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Google form linked on Classroom. Complete this </a:t>
            </a:r>
            <a:r>
              <a:rPr lang="en-US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quiz.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9A9EDA-A0BF-420D-9614-00158EDEE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31"/>
            <a:ext cx="10058400" cy="1432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8EF238-256C-4FD9-9A41-4D80E055FDFB}"/>
              </a:ext>
            </a:extLst>
          </p:cNvPr>
          <p:cNvSpPr txBox="1"/>
          <p:nvPr/>
        </p:nvSpPr>
        <p:spPr>
          <a:xfrm>
            <a:off x="191386" y="302743"/>
            <a:ext cx="9728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Name: ________________________________________________________ Date: _________________ Period: ____________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04A49B3-8362-4AED-815C-6A1480938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08835"/>
              </p:ext>
            </p:extLst>
          </p:nvPr>
        </p:nvGraphicFramePr>
        <p:xfrm>
          <a:off x="289560" y="1889191"/>
          <a:ext cx="9479280" cy="53644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39640">
                  <a:extLst>
                    <a:ext uri="{9D8B030D-6E8A-4147-A177-3AD203B41FA5}">
                      <a16:colId xmlns:a16="http://schemas.microsoft.com/office/drawing/2014/main" xmlns="" val="2580093370"/>
                    </a:ext>
                  </a:extLst>
                </a:gridCol>
                <a:gridCol w="4739640">
                  <a:extLst>
                    <a:ext uri="{9D8B030D-6E8A-4147-A177-3AD203B41FA5}">
                      <a16:colId xmlns:a16="http://schemas.microsoft.com/office/drawing/2014/main" xmlns="" val="525791010"/>
                    </a:ext>
                  </a:extLst>
                </a:gridCol>
              </a:tblGrid>
              <a:tr h="41668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entury Gothic" panose="020B0502020202020204" pitchFamily="34" charset="0"/>
                        </a:rPr>
                        <a:t>STATION </a:t>
                      </a:r>
                      <a:r>
                        <a:rPr lang="en-US" sz="2200" dirty="0" smtClean="0">
                          <a:latin typeface="Century Gothic" panose="020B0502020202020204" pitchFamily="34" charset="0"/>
                        </a:rPr>
                        <a:t>1 </a:t>
                      </a:r>
                      <a:endParaRPr lang="en-US" sz="2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entury Gothic" panose="020B0502020202020204" pitchFamily="34" charset="0"/>
                        </a:rPr>
                        <a:t>STATION 2</a:t>
                      </a:r>
                    </a:p>
                    <a:p>
                      <a:pPr algn="ctr"/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916681"/>
                  </a:ext>
                </a:extLst>
              </a:tr>
              <a:tr h="1238037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r>
                        <a:rPr lang="en-US" sz="1400" dirty="0"/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292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68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8A752C-2045-49ED-A0F5-2BA71029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0058400" cy="1796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FDC1-10DD-407B-9B87-CEA370CE4125}"/>
              </a:ext>
            </a:extLst>
          </p:cNvPr>
          <p:cNvSpPr txBox="1"/>
          <p:nvPr/>
        </p:nvSpPr>
        <p:spPr>
          <a:xfrm>
            <a:off x="276446" y="1904114"/>
            <a:ext cx="95055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entury Gothic" panose="020B0502020202020204" pitchFamily="34" charset="0"/>
              </a:rPr>
              <a:t>Record your answers for station one below:</a:t>
            </a:r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1. _____________________________________________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2. _____________________________________________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3. _____________________________________________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4. _____________________________________________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5. _____________________________________________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 smtClean="0">
                <a:latin typeface="Century Gothic" panose="020B0502020202020204" pitchFamily="34" charset="0"/>
              </a:rPr>
              <a:t>6. _____________________________________________</a:t>
            </a:r>
          </a:p>
          <a:p>
            <a:endParaRPr lang="en-US" sz="3000" dirty="0" smtClean="0">
              <a:latin typeface="Century Gothic" panose="020B0502020202020204" pitchFamily="34" charset="0"/>
            </a:endParaRPr>
          </a:p>
          <a:p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B27EE63-F526-47EF-8375-8427E095001D}"/>
              </a:ext>
            </a:extLst>
          </p:cNvPr>
          <p:cNvSpPr txBox="1"/>
          <p:nvPr/>
        </p:nvSpPr>
        <p:spPr>
          <a:xfrm>
            <a:off x="5799310" y="667220"/>
            <a:ext cx="34183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 Sheet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39700"/>
            <a:ext cx="56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 Period:_____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E74CB3-64FA-4AE8-B3C3-D95C8768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8"/>
            <a:ext cx="10058400" cy="215188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81AF671-DA18-4471-9FDC-DE303FFFD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48092"/>
              </p:ext>
            </p:extLst>
          </p:nvPr>
        </p:nvGraphicFramePr>
        <p:xfrm>
          <a:off x="431800" y="4484824"/>
          <a:ext cx="9220200" cy="3118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xmlns="" val="2749163088"/>
                    </a:ext>
                  </a:extLst>
                </a:gridCol>
                <a:gridCol w="7429500">
                  <a:extLst>
                    <a:ext uri="{9D8B030D-6E8A-4147-A177-3AD203B41FA5}">
                      <a16:colId xmlns:a16="http://schemas.microsoft.com/office/drawing/2014/main" xmlns="" val="1535136283"/>
                    </a:ext>
                  </a:extLst>
                </a:gridCol>
              </a:tblGrid>
              <a:tr h="255333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239683"/>
                  </a:ext>
                </a:extLst>
              </a:tr>
              <a:tr h="4512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Mastery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I can do this skill in advanced 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way </a:t>
                      </a:r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every time without help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I can teach this to someone else with confidence.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9899805"/>
                  </a:ext>
                </a:extLst>
              </a:tr>
              <a:tr h="3947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Proficient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I can successfully do this skill.</a:t>
                      </a: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5653448"/>
                  </a:ext>
                </a:extLst>
              </a:tr>
              <a:tr h="4512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Approaching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I can somewhat do this skill, but I need to improve to fully master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0574787"/>
                  </a:ext>
                </a:extLst>
              </a:tr>
              <a:tr h="451287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Beginning</a:t>
                      </a:r>
                    </a:p>
                    <a:p>
                      <a:pPr algn="ctr"/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 Gothic" panose="020B0502020202020204" pitchFamily="34" charset="0"/>
                        </a:rPr>
                        <a:t>I struggle with this skill and need help to master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9465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1398E-A62A-40A2-80F3-C24A32FCC9C3}"/>
              </a:ext>
            </a:extLst>
          </p:cNvPr>
          <p:cNvSpPr txBox="1"/>
          <p:nvPr/>
        </p:nvSpPr>
        <p:spPr>
          <a:xfrm>
            <a:off x="425303" y="2043661"/>
            <a:ext cx="90589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This year your report card will look very different. You will be graded on specific skills related to our class for each unit we study. Read </a:t>
            </a:r>
            <a:r>
              <a:rPr lang="en-US" sz="2000" dirty="0">
                <a:latin typeface="Century Gothic" panose="020B0502020202020204" pitchFamily="34" charset="0"/>
              </a:rPr>
              <a:t>through the </a:t>
            </a:r>
            <a:r>
              <a:rPr lang="en-US" sz="2000" dirty="0" smtClean="0">
                <a:latin typeface="Century Gothic" panose="020B0502020202020204" pitchFamily="34" charset="0"/>
              </a:rPr>
              <a:t>new grade reporting categories. </a:t>
            </a:r>
            <a:r>
              <a:rPr lang="en-US" sz="2000" dirty="0">
                <a:latin typeface="Century Gothic" panose="020B0502020202020204" pitchFamily="34" charset="0"/>
              </a:rPr>
              <a:t>For each one, rate yourself using the following scale as a guideline. Then, set a GOAL for that </a:t>
            </a:r>
            <a:r>
              <a:rPr lang="en-US" sz="2000" dirty="0" smtClean="0">
                <a:latin typeface="Century Gothic" panose="020B0502020202020204" pitchFamily="34" charset="0"/>
              </a:rPr>
              <a:t>grade category. </a:t>
            </a:r>
            <a:r>
              <a:rPr lang="en-US" sz="2000" dirty="0">
                <a:latin typeface="Century Gothic" panose="020B0502020202020204" pitchFamily="34" charset="0"/>
              </a:rPr>
              <a:t>For each </a:t>
            </a:r>
            <a:r>
              <a:rPr lang="en-US" sz="2000" dirty="0" smtClean="0">
                <a:latin typeface="Century Gothic" panose="020B0502020202020204" pitchFamily="34" charset="0"/>
              </a:rPr>
              <a:t>category, </a:t>
            </a:r>
            <a:r>
              <a:rPr lang="en-US" sz="2000" dirty="0">
                <a:latin typeface="Century Gothic" panose="020B0502020202020204" pitchFamily="34" charset="0"/>
              </a:rPr>
              <a:t>provide </a:t>
            </a:r>
            <a:r>
              <a:rPr lang="en-US" sz="2000" dirty="0" smtClean="0">
                <a:latin typeface="Century Gothic" panose="020B0502020202020204" pitchFamily="34" charset="0"/>
              </a:rPr>
              <a:t>explain </a:t>
            </a:r>
            <a:r>
              <a:rPr lang="en-US" sz="2000" dirty="0">
                <a:latin typeface="Century Gothic" panose="020B0502020202020204" pitchFamily="34" charset="0"/>
              </a:rPr>
              <a:t>your self-evaluation/goal. When finished, discuss your goals with your peers.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CA9D15-59C1-4223-9AFB-DD5284544510}"/>
              </a:ext>
            </a:extLst>
          </p:cNvPr>
          <p:cNvSpPr txBox="1"/>
          <p:nvPr/>
        </p:nvSpPr>
        <p:spPr>
          <a:xfrm>
            <a:off x="5845912" y="672180"/>
            <a:ext cx="45932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Century Gothic" panose="020B0502020202020204" pitchFamily="34" charset="0"/>
              </a:rPr>
              <a:t>GOAL-SETTING </a:t>
            </a:r>
          </a:p>
        </p:txBody>
      </p:sp>
    </p:spTree>
    <p:extLst>
      <p:ext uri="{BB962C8B-B14F-4D97-AF65-F5344CB8AC3E}">
        <p14:creationId xmlns:p14="http://schemas.microsoft.com/office/powerpoint/2010/main" val="337451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E74CB3-64FA-4AE8-B3C3-D95C8768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28"/>
            <a:ext cx="10058400" cy="1514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1398E-A62A-40A2-80F3-C24A32FCC9C3}"/>
              </a:ext>
            </a:extLst>
          </p:cNvPr>
          <p:cNvSpPr txBox="1"/>
          <p:nvPr/>
        </p:nvSpPr>
        <p:spPr>
          <a:xfrm>
            <a:off x="425303" y="2043661"/>
            <a:ext cx="905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CA9D15-59C1-4223-9AFB-DD5284544510}"/>
              </a:ext>
            </a:extLst>
          </p:cNvPr>
          <p:cNvSpPr txBox="1"/>
          <p:nvPr/>
        </p:nvSpPr>
        <p:spPr>
          <a:xfrm>
            <a:off x="5845912" y="672180"/>
            <a:ext cx="45932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Century Gothic" panose="020B0502020202020204" pitchFamily="34" charset="0"/>
              </a:rPr>
              <a:t>GOAL-SETTING </a:t>
            </a:r>
          </a:p>
        </p:txBody>
      </p:sp>
      <p:pic>
        <p:nvPicPr>
          <p:cNvPr id="8" name="Picture 7" descr="Screen Shot 2019-08-06 at 4.5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664554"/>
            <a:ext cx="8712200" cy="55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2DBAC4-4746-4B6E-99F4-CD99028C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56"/>
            <a:ext cx="10058400" cy="215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14BA51-3F06-4FAC-B842-14C6C84F2C63}"/>
              </a:ext>
            </a:extLst>
          </p:cNvPr>
          <p:cNvSpPr txBox="1"/>
          <p:nvPr/>
        </p:nvSpPr>
        <p:spPr>
          <a:xfrm>
            <a:off x="188936" y="2032455"/>
            <a:ext cx="9502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Pick ONE word to describe your goals, dreams, and hopes for the </a:t>
            </a:r>
            <a:r>
              <a:rPr lang="en-US" sz="1600" dirty="0" smtClean="0">
                <a:latin typeface="Century Gothic" panose="020B0502020202020204" pitchFamily="34" charset="0"/>
              </a:rPr>
              <a:t>2019-2020 </a:t>
            </a:r>
            <a:r>
              <a:rPr lang="en-US" sz="1600" dirty="0">
                <a:latin typeface="Century Gothic" panose="020B0502020202020204" pitchFamily="34" charset="0"/>
              </a:rPr>
              <a:t>school year. JUST. ONE. WORD. This should be a word that you want to keep in your mind throughout the year, a word that can serve as a simple reminder for your purpose and your goals. Make sure it is a word that holds unique meaning to YOU, not a word that conveys something that others/society want from you. </a:t>
            </a:r>
            <a:r>
              <a:rPr lang="en-US" sz="1600" b="1" dirty="0">
                <a:latin typeface="Century Gothic" panose="020B0502020202020204" pitchFamily="34" charset="0"/>
              </a:rPr>
              <a:t>Deliberately choose your word for the year; then, write and visually represent it on a sheet of blank paper -OR- use one of the provided templates. </a:t>
            </a:r>
            <a:r>
              <a:rPr lang="en-US" sz="1600" dirty="0">
                <a:latin typeface="Century Gothic" panose="020B0502020202020204" pitchFamily="34" charset="0"/>
              </a:rPr>
              <a:t>You may use words/phrases, images, etc. Make it meaningful to YOU. It doesn’t matter if its decipherable to anyone else, but you should be able to explain it. </a:t>
            </a:r>
            <a:r>
              <a:rPr lang="en-US" sz="1600" dirty="0" smtClean="0">
                <a:latin typeface="Century Gothic" panose="020B0502020202020204" pitchFamily="34" charset="0"/>
              </a:rPr>
              <a:t>Some </a:t>
            </a:r>
            <a:r>
              <a:rPr lang="en-US" sz="1600" dirty="0">
                <a:latin typeface="Century Gothic" panose="020B0502020202020204" pitchFamily="34" charset="0"/>
              </a:rPr>
              <a:t>examples are below, but try your best to think of your own word! </a:t>
            </a:r>
            <a:r>
              <a:rPr lang="en-US" sz="1600" b="1" dirty="0">
                <a:latin typeface="Century Gothic" panose="020B0502020202020204" pitchFamily="34" charset="0"/>
              </a:rPr>
              <a:t>WHEN FINISHED, </a:t>
            </a:r>
            <a:r>
              <a:rPr lang="en-US" sz="1600" dirty="0">
                <a:latin typeface="Century Gothic" panose="020B0502020202020204" pitchFamily="34" charset="0"/>
              </a:rPr>
              <a:t>share your words with your group members.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5C47F7-822E-497B-96E5-29DBC1113141}"/>
              </a:ext>
            </a:extLst>
          </p:cNvPr>
          <p:cNvSpPr txBox="1"/>
          <p:nvPr/>
        </p:nvSpPr>
        <p:spPr>
          <a:xfrm>
            <a:off x="6166131" y="741111"/>
            <a:ext cx="3892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ONE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466CA6-2252-40C9-AA26-75550906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4269"/>
            <a:ext cx="3840813" cy="2536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6B1B30-6F6E-45AA-8C0C-90E0BA50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52" y="5942347"/>
            <a:ext cx="3785944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BE3C55-0158-49BB-B898-23997010E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235" y="5079443"/>
            <a:ext cx="310922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AFE4C4-AC12-47D9-8917-6548FF75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2" y="729261"/>
            <a:ext cx="8778234" cy="63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55EA39-BB38-455F-BDF4-EF285611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408"/>
            <a:ext cx="10058400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C8F356-63E4-463D-8A82-10B75B09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47"/>
            <a:ext cx="10058400" cy="2151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FCE177-B26A-4221-89FB-AC6FA37960BF}"/>
              </a:ext>
            </a:extLst>
          </p:cNvPr>
          <p:cNvSpPr/>
          <p:nvPr/>
        </p:nvSpPr>
        <p:spPr>
          <a:xfrm>
            <a:off x="249383" y="2182000"/>
            <a:ext cx="940261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FIRST, </a:t>
            </a:r>
            <a:r>
              <a:rPr lang="en-US" sz="2500" dirty="0">
                <a:latin typeface="Century Gothic" panose="020B0502020202020204" pitchFamily="34" charset="0"/>
              </a:rPr>
              <a:t>Join Google Classroom with the code for your class period</a:t>
            </a:r>
            <a:r>
              <a:rPr lang="en-US" sz="2500" dirty="0" smtClean="0">
                <a:latin typeface="Century Gothic" panose="020B0502020202020204" pitchFamily="34" charset="0"/>
              </a:rPr>
              <a:t>:</a:t>
            </a:r>
          </a:p>
          <a:p>
            <a:r>
              <a:rPr lang="en-US" sz="2500" b="1" dirty="0" smtClean="0">
                <a:latin typeface="Century Gothic" panose="020B0502020202020204" pitchFamily="34" charset="0"/>
              </a:rPr>
              <a:t>1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500" b="1" dirty="0" smtClean="0">
                <a:latin typeface="Century Gothic" panose="020B0502020202020204" pitchFamily="34" charset="0"/>
              </a:rPr>
              <a:t> Period: 1jfrjm	2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nd</a:t>
            </a:r>
            <a:r>
              <a:rPr lang="en-US" sz="2500" b="1" dirty="0" smtClean="0">
                <a:latin typeface="Century Gothic" panose="020B0502020202020204" pitchFamily="34" charset="0"/>
              </a:rPr>
              <a:t> Period: qljgf0u		3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rd</a:t>
            </a:r>
            <a:r>
              <a:rPr lang="en-US" sz="2500" b="1" dirty="0" smtClean="0">
                <a:latin typeface="Century Gothic" panose="020B0502020202020204" pitchFamily="34" charset="0"/>
              </a:rPr>
              <a:t> Period: fkq3gkm</a:t>
            </a:r>
          </a:p>
          <a:p>
            <a:endParaRPr lang="en-US" sz="2500" b="1" dirty="0" smtClean="0">
              <a:latin typeface="Century Gothic" panose="020B0502020202020204" pitchFamily="34" charset="0"/>
            </a:endParaRPr>
          </a:p>
          <a:p>
            <a:r>
              <a:rPr lang="en-US" sz="2500" b="1" dirty="0" smtClean="0">
                <a:latin typeface="Century Gothic" panose="020B0502020202020204" pitchFamily="34" charset="0"/>
              </a:rPr>
              <a:t>		4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500" b="1" dirty="0" smtClean="0">
                <a:latin typeface="Century Gothic" panose="020B0502020202020204" pitchFamily="34" charset="0"/>
              </a:rPr>
              <a:t> Period: wq43oye		6</a:t>
            </a:r>
            <a:r>
              <a:rPr lang="en-US" sz="25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500" b="1" dirty="0" smtClean="0">
                <a:latin typeface="Century Gothic" panose="020B0502020202020204" pitchFamily="34" charset="0"/>
              </a:rPr>
              <a:t> Period: evk3qsj</a:t>
            </a:r>
          </a:p>
          <a:p>
            <a:endParaRPr lang="en-US" sz="2500" b="1" dirty="0">
              <a:latin typeface="Century Gothic" panose="020B0502020202020204" pitchFamily="34" charset="0"/>
            </a:endParaRPr>
          </a:p>
          <a:p>
            <a:r>
              <a:rPr lang="en-US" sz="2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THEN, </a:t>
            </a:r>
            <a:r>
              <a:rPr lang="en-US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go to the “Student Survey” Google form linked on Classroom. Complete this survey.</a:t>
            </a:r>
          </a:p>
          <a:p>
            <a:endParaRPr lang="en-US" sz="2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US" sz="2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WHEN YOU ARE FINISHED, </a:t>
            </a:r>
            <a:r>
              <a:rPr lang="en-US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share what you hope to learn this year with your small group.</a:t>
            </a:r>
          </a:p>
          <a:p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9BB770-75B1-45CF-A766-7EC9558B5468}"/>
              </a:ext>
            </a:extLst>
          </p:cNvPr>
          <p:cNvSpPr txBox="1"/>
          <p:nvPr/>
        </p:nvSpPr>
        <p:spPr>
          <a:xfrm>
            <a:off x="5816339" y="730587"/>
            <a:ext cx="2813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71460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024C4C-7028-47E4-9D0A-CB1D69D4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84"/>
            <a:ext cx="10058400" cy="215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1EF01-EC5C-4C55-B741-9FE9713B369B}"/>
              </a:ext>
            </a:extLst>
          </p:cNvPr>
          <p:cNvSpPr/>
          <p:nvPr/>
        </p:nvSpPr>
        <p:spPr>
          <a:xfrm>
            <a:off x="249383" y="2182000"/>
            <a:ext cx="94026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entury Gothic" panose="020B0502020202020204" pitchFamily="34" charset="0"/>
              </a:rPr>
              <a:t>FIRST, </a:t>
            </a:r>
            <a:r>
              <a:rPr lang="en-US" sz="2200" dirty="0">
                <a:latin typeface="Century Gothic" panose="020B0502020202020204" pitchFamily="34" charset="0"/>
              </a:rPr>
              <a:t>Join Google Classroom with the code for your class period: </a:t>
            </a:r>
            <a:endParaRPr lang="en-US" sz="2200" dirty="0" smtClean="0">
              <a:latin typeface="Century Gothic" panose="020B0502020202020204" pitchFamily="34" charset="0"/>
            </a:endParaRP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1</a:t>
            </a:r>
            <a:r>
              <a:rPr lang="en-US" sz="2400" b="1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Period: 1jfrjm	2</a:t>
            </a:r>
            <a:r>
              <a:rPr lang="en-US" sz="2400" b="1" baseline="30000" dirty="0">
                <a:latin typeface="Century Gothic" panose="020B0502020202020204" pitchFamily="34" charset="0"/>
              </a:rPr>
              <a:t>nd</a:t>
            </a:r>
            <a:r>
              <a:rPr lang="en-US" sz="2400" b="1" dirty="0">
                <a:latin typeface="Century Gothic" panose="020B0502020202020204" pitchFamily="34" charset="0"/>
              </a:rPr>
              <a:t> Period: qljgf0u		3</a:t>
            </a:r>
            <a:r>
              <a:rPr lang="en-US" sz="2400" b="1" baseline="30000" dirty="0">
                <a:latin typeface="Century Gothic" panose="020B0502020202020204" pitchFamily="34" charset="0"/>
              </a:rPr>
              <a:t>rd</a:t>
            </a:r>
            <a:r>
              <a:rPr lang="en-US" sz="2400" b="1" dirty="0">
                <a:latin typeface="Century Gothic" panose="020B0502020202020204" pitchFamily="34" charset="0"/>
              </a:rPr>
              <a:t> Period: fkq3gkm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		4</a:t>
            </a:r>
            <a:r>
              <a:rPr lang="en-US" sz="2400" b="1" baseline="30000" dirty="0"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latin typeface="Century Gothic" panose="020B0502020202020204" pitchFamily="34" charset="0"/>
              </a:rPr>
              <a:t> Period: wq43oye		6</a:t>
            </a:r>
            <a:r>
              <a:rPr lang="en-US" sz="2400" b="1" baseline="30000" dirty="0"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latin typeface="Century Gothic" panose="020B0502020202020204" pitchFamily="34" charset="0"/>
              </a:rPr>
              <a:t> Period: evk3qsj</a:t>
            </a:r>
          </a:p>
          <a:p>
            <a:endParaRPr lang="en-US" sz="2200" b="1" dirty="0"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THEN, 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go </a:t>
            </a: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to the “Get-to-know-you” </a:t>
            </a:r>
            <a:r>
              <a:rPr lang="en-US" sz="2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Padlet</a:t>
            </a: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linked on Classroom. From there, you will need to take a </a:t>
            </a:r>
            <a:r>
              <a:rPr lang="en-US" sz="2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selfie</a:t>
            </a: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describe what you do in your spare time, what you did over the summer, and any other fun facts you want your teacher/peers to know. </a:t>
            </a:r>
          </a:p>
          <a:p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WHEN YOU ARE FINISHED, 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get to know your classmates by looking through their selfies and reading their captions.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6B28E4-91AD-47EF-B4D9-3359CF847B9D}"/>
              </a:ext>
            </a:extLst>
          </p:cNvPr>
          <p:cNvSpPr txBox="1"/>
          <p:nvPr/>
        </p:nvSpPr>
        <p:spPr>
          <a:xfrm>
            <a:off x="5559164" y="696692"/>
            <a:ext cx="4499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</a:rPr>
              <a:t>SELFIE PADLET</a:t>
            </a:r>
          </a:p>
        </p:txBody>
      </p:sp>
    </p:spTree>
    <p:extLst>
      <p:ext uri="{BB962C8B-B14F-4D97-AF65-F5344CB8AC3E}">
        <p14:creationId xmlns:p14="http://schemas.microsoft.com/office/powerpoint/2010/main" val="281763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3874</TotalTime>
  <Words>545</Words>
  <Application>Microsoft Macintosh PowerPoint</Application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Gross</dc:creator>
  <cp:lastModifiedBy>RCSD</cp:lastModifiedBy>
  <cp:revision>22</cp:revision>
  <cp:lastPrinted>2019-08-07T14:52:15Z</cp:lastPrinted>
  <dcterms:created xsi:type="dcterms:W3CDTF">2018-08-03T23:49:36Z</dcterms:created>
  <dcterms:modified xsi:type="dcterms:W3CDTF">2019-08-13T21:35:38Z</dcterms:modified>
</cp:coreProperties>
</file>